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2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3C915-69B8-5C4A-84B8-5D331A4B8E18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B6167-718A-1E42-9539-768CEE101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65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167-718A-1E42-9539-768CEE101F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07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167-718A-1E42-9539-768CEE101F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07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167-718A-1E42-9539-768CEE101F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07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167-718A-1E42-9539-768CEE101F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07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167-718A-1E42-9539-768CEE101F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07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167-718A-1E42-9539-768CEE101F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07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167-718A-1E42-9539-768CEE101F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07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pt-B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BB43F52A-CBD5-E047-A551-746ECC522F71}" type="datetimeFigureOut">
              <a:rPr lang="en-US" smtClean="0"/>
              <a:t>22/02/21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0903E644-B21D-7048-A3D8-5C0C502BB78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CENTENÁRIO PAULO FREIRE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US" sz="2000" b="1" dirty="0" smtClean="0"/>
          </a:p>
          <a:p>
            <a:r>
              <a:rPr lang="en-US" sz="3200" b="1" dirty="0" smtClean="0"/>
              <a:t>PROPOSTAS DA COMISSÃO</a:t>
            </a:r>
            <a:endParaRPr lang="en-US" sz="3200" b="1" dirty="0"/>
          </a:p>
          <a:p>
            <a:pPr algn="r"/>
            <a:endParaRPr lang="en-US" sz="2000" b="1" dirty="0" smtClean="0"/>
          </a:p>
          <a:p>
            <a:pPr algn="r"/>
            <a:r>
              <a:rPr lang="en-US" sz="2000" b="1" dirty="0" smtClean="0"/>
              <a:t>FAE/UFMG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399818" y="38561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631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-877454"/>
            <a:ext cx="3959352" cy="2332182"/>
          </a:xfrm>
        </p:spPr>
        <p:txBody>
          <a:bodyPr/>
          <a:lstStyle/>
          <a:p>
            <a:r>
              <a:rPr lang="pt-BR" b="1" dirty="0">
                <a:effectLst/>
              </a:rPr>
              <a:t>IDENTIDADE/SITE</a:t>
            </a:r>
            <a:r>
              <a:rPr lang="pt-BR" dirty="0">
                <a:effectLst/>
              </a:rPr>
              <a:t> </a:t>
            </a:r>
            <a:endParaRPr lang="en-US" dirty="0"/>
          </a:p>
        </p:txBody>
      </p:sp>
      <p:pic>
        <p:nvPicPr>
          <p:cNvPr id="8" name="Picture Placeholder 7" descr="PAULO FREIRE.jpe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>
          <a:xfrm>
            <a:off x="4864100" y="265113"/>
            <a:ext cx="3959225" cy="63277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454728"/>
            <a:ext cx="4572000" cy="540327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pt-BR" sz="2400" dirty="0" smtClean="0">
                <a:solidFill>
                  <a:schemeClr val="tx1"/>
                </a:solidFill>
                <a:effectLst/>
              </a:rPr>
              <a:t>IDENTIDADE VISUAL: PROPOSTA EM ANDAMENTO</a:t>
            </a:r>
          </a:p>
          <a:p>
            <a:pPr algn="l"/>
            <a:endParaRPr lang="pt-BR" sz="2400" dirty="0" smtClean="0">
              <a:solidFill>
                <a:schemeClr val="tx1"/>
              </a:solidFill>
              <a:effectLst/>
            </a:endParaRPr>
          </a:p>
          <a:p>
            <a:pPr algn="l"/>
            <a:r>
              <a:rPr lang="pt-BR" sz="2400" dirty="0" smtClean="0">
                <a:solidFill>
                  <a:schemeClr val="tx1"/>
                </a:solidFill>
                <a:effectLst/>
              </a:rPr>
              <a:t>EMAIL </a:t>
            </a:r>
            <a:r>
              <a:rPr lang="pt-BR" sz="2400" dirty="0">
                <a:solidFill>
                  <a:schemeClr val="tx1"/>
                </a:solidFill>
                <a:effectLst/>
              </a:rPr>
              <a:t>CENTENARIO JÁ ESTÁ CRIADO: </a:t>
            </a:r>
            <a:r>
              <a:rPr lang="pt-BR" sz="2400" dirty="0" err="1" smtClean="0">
                <a:solidFill>
                  <a:schemeClr val="tx1"/>
                </a:solidFill>
                <a:effectLst/>
              </a:rPr>
              <a:t>paulofreirefaeufmg@gmail.com</a:t>
            </a:r>
            <a:endParaRPr lang="pt-BR" sz="2400" dirty="0" smtClean="0">
              <a:solidFill>
                <a:schemeClr val="tx1"/>
              </a:solidFill>
              <a:effectLst/>
            </a:endParaRPr>
          </a:p>
          <a:p>
            <a:pPr algn="l"/>
            <a:endParaRPr lang="pt-BR" sz="2400" dirty="0">
              <a:solidFill>
                <a:schemeClr val="tx1"/>
              </a:solidFill>
              <a:effectLst/>
            </a:endParaRPr>
          </a:p>
          <a:p>
            <a:pPr algn="l"/>
            <a:r>
              <a:rPr lang="pt-BR" sz="2400" dirty="0">
                <a:solidFill>
                  <a:schemeClr val="tx1"/>
                </a:solidFill>
                <a:effectLst/>
              </a:rPr>
              <a:t>FLUXO PARA COLOCAR NO SITE: ENVIAR MATERIAL PARA O EMAIL </a:t>
            </a:r>
            <a:r>
              <a:rPr lang="pt-BR" sz="2400" dirty="0" smtClean="0">
                <a:solidFill>
                  <a:schemeClr val="tx1"/>
                </a:solidFill>
                <a:effectLst/>
              </a:rPr>
              <a:t>DA COMISSÃO </a:t>
            </a:r>
            <a:r>
              <a:rPr lang="pt-BR" sz="2400" dirty="0" smtClean="0">
                <a:effectLst/>
              </a:rPr>
              <a:t>DO </a:t>
            </a:r>
            <a:r>
              <a:rPr lang="pt-BR" sz="2400" dirty="0" smtClean="0">
                <a:solidFill>
                  <a:schemeClr val="tx1"/>
                </a:solidFill>
                <a:effectLst/>
              </a:rPr>
              <a:t> CENTENARIO</a:t>
            </a:r>
          </a:p>
          <a:p>
            <a:pPr algn="l"/>
            <a:endParaRPr lang="pt-BR" sz="2400" dirty="0">
              <a:effectLst/>
            </a:endParaRPr>
          </a:p>
          <a:p>
            <a:pPr algn="l"/>
            <a:r>
              <a:rPr lang="pt-BR" sz="2400" dirty="0" smtClean="0">
                <a:solidFill>
                  <a:schemeClr val="tx1"/>
                </a:solidFill>
                <a:effectLst/>
              </a:rPr>
              <a:t>ABA NO SITE DA FAE:  </a:t>
            </a:r>
            <a:r>
              <a:rPr lang="pt-BR" sz="2400" dirty="0">
                <a:solidFill>
                  <a:schemeClr val="tx1"/>
                </a:solidFill>
                <a:effectLst/>
              </a:rPr>
              <a:t>SOBRE </a:t>
            </a:r>
            <a:r>
              <a:rPr lang="pt-BR" sz="2400" dirty="0" smtClean="0">
                <a:solidFill>
                  <a:schemeClr val="tx1"/>
                </a:solidFill>
                <a:effectLst/>
              </a:rPr>
              <a:t>AGENDA,  </a:t>
            </a:r>
            <a:r>
              <a:rPr lang="pt-BR" sz="2400" dirty="0">
                <a:solidFill>
                  <a:schemeClr val="tx1"/>
                </a:solidFill>
                <a:effectLst/>
              </a:rPr>
              <a:t>BIOGRAFIA </a:t>
            </a:r>
            <a:r>
              <a:rPr lang="pt-BR" sz="2400" dirty="0">
                <a:effectLst/>
              </a:rPr>
              <a:t>E</a:t>
            </a:r>
            <a:r>
              <a:rPr lang="pt-BR" sz="2400" dirty="0" smtClean="0">
                <a:solidFill>
                  <a:schemeClr val="tx1"/>
                </a:solidFill>
                <a:effectLst/>
              </a:rPr>
              <a:t> </a:t>
            </a:r>
            <a:r>
              <a:rPr lang="pt-BR" sz="2400" dirty="0">
                <a:solidFill>
                  <a:schemeClr val="tx1"/>
                </a:solidFill>
                <a:effectLst/>
              </a:rPr>
              <a:t>PUBLICAÇÕES DIVERSAS: PARA SABER MAIS SOBRE PAULO </a:t>
            </a:r>
            <a:r>
              <a:rPr lang="pt-BR" sz="2400" dirty="0" smtClean="0">
                <a:solidFill>
                  <a:schemeClr val="tx1"/>
                </a:solidFill>
                <a:effectLst/>
              </a:rPr>
              <a:t>FREIRE</a:t>
            </a:r>
          </a:p>
          <a:p>
            <a:pPr algn="l"/>
            <a:endParaRPr lang="pt-BR" sz="2400" dirty="0">
              <a:solidFill>
                <a:schemeClr val="tx1"/>
              </a:solidFill>
              <a:effectLst/>
            </a:endParaRPr>
          </a:p>
          <a:p>
            <a:pPr algn="l"/>
            <a:r>
              <a:rPr lang="pt-BR" sz="2400" dirty="0" smtClean="0">
                <a:solidFill>
                  <a:schemeClr val="tx1"/>
                </a:solidFill>
                <a:effectLst/>
              </a:rPr>
              <a:t>A AGENDA SERÁ DIVULGADA  </a:t>
            </a:r>
            <a:r>
              <a:rPr lang="pt-BR" sz="2400" dirty="0">
                <a:solidFill>
                  <a:schemeClr val="tx1"/>
                </a:solidFill>
                <a:effectLst/>
              </a:rPr>
              <a:t>TAMBEM POR </a:t>
            </a:r>
            <a:r>
              <a:rPr lang="pt-BR" sz="2400" dirty="0" smtClean="0">
                <a:solidFill>
                  <a:schemeClr val="tx1"/>
                </a:solidFill>
                <a:effectLst/>
              </a:rPr>
              <a:t>EMAIL </a:t>
            </a:r>
          </a:p>
          <a:p>
            <a:pPr algn="l"/>
            <a:endParaRPr lang="pt-BR" sz="2400" dirty="0">
              <a:effectLst/>
            </a:endParaRPr>
          </a:p>
          <a:p>
            <a:pPr algn="l"/>
            <a:r>
              <a:rPr lang="pt-BR" sz="2400" dirty="0" smtClean="0">
                <a:solidFill>
                  <a:schemeClr val="tx1"/>
                </a:solidFill>
                <a:effectLst/>
              </a:rPr>
              <a:t>CRIAR </a:t>
            </a:r>
            <a:r>
              <a:rPr lang="pt-BR" sz="2400" dirty="0">
                <a:solidFill>
                  <a:schemeClr val="tx1"/>
                </a:solidFill>
                <a:effectLst/>
              </a:rPr>
              <a:t>OS BOLETINS </a:t>
            </a:r>
            <a:r>
              <a:rPr lang="pt-BR" sz="2400" dirty="0" smtClean="0">
                <a:solidFill>
                  <a:schemeClr val="tx1"/>
                </a:solidFill>
                <a:effectLst/>
              </a:rPr>
              <a:t> </a:t>
            </a:r>
            <a:r>
              <a:rPr lang="pt-BR" sz="2400" dirty="0" smtClean="0">
                <a:effectLst/>
              </a:rPr>
              <a:t>COM A </a:t>
            </a:r>
            <a:r>
              <a:rPr lang="pt-BR" sz="2400" dirty="0" smtClean="0">
                <a:solidFill>
                  <a:schemeClr val="tx1"/>
                </a:solidFill>
                <a:effectLst/>
              </a:rPr>
              <a:t>AGENDA QUINZENAL</a:t>
            </a:r>
            <a:endParaRPr lang="pt-BR" sz="2400" dirty="0">
              <a:solidFill>
                <a:schemeClr val="tx1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25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-877454"/>
            <a:ext cx="3959352" cy="2332182"/>
          </a:xfrm>
        </p:spPr>
        <p:txBody>
          <a:bodyPr/>
          <a:lstStyle/>
          <a:p>
            <a:pPr lvl="0"/>
            <a:r>
              <a:rPr lang="pt-BR" b="1" dirty="0">
                <a:effectLst/>
              </a:rPr>
              <a:t>WEBNARIO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en-US" dirty="0"/>
          </a:p>
        </p:txBody>
      </p:sp>
      <p:pic>
        <p:nvPicPr>
          <p:cNvPr id="8" name="Picture Placeholder 7" descr="PAULO FREIRE.jpe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>
          <a:xfrm>
            <a:off x="4864100" y="265113"/>
            <a:ext cx="3959225" cy="63277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454728"/>
            <a:ext cx="4572000" cy="5403272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1600" dirty="0">
                <a:solidFill>
                  <a:srgbClr val="FFFFFF"/>
                </a:solidFill>
                <a:effectLst/>
              </a:rPr>
              <a:t>REGISTRO DO PROJETO NO SIEX - PARA CERTIFICACAO DOS </a:t>
            </a:r>
            <a:r>
              <a:rPr lang="pt-BR" sz="1600" dirty="0" smtClean="0">
                <a:solidFill>
                  <a:srgbClr val="FFFFFF"/>
                </a:solidFill>
                <a:effectLst/>
              </a:rPr>
              <a:t>PARTICIPANTES</a:t>
            </a:r>
          </a:p>
          <a:p>
            <a:pPr algn="just"/>
            <a:endParaRPr lang="pt-BR" sz="1600" dirty="0">
              <a:solidFill>
                <a:srgbClr val="FFFFFF"/>
              </a:solidFill>
              <a:effectLst/>
            </a:endParaRPr>
          </a:p>
          <a:p>
            <a:pPr algn="just"/>
            <a:r>
              <a:rPr lang="pt-BR" sz="1600" dirty="0">
                <a:solidFill>
                  <a:srgbClr val="FFFFFF"/>
                </a:solidFill>
                <a:effectLst/>
              </a:rPr>
              <a:t>01 </a:t>
            </a:r>
            <a:r>
              <a:rPr lang="pt-BR" sz="1600" dirty="0" smtClean="0">
                <a:solidFill>
                  <a:srgbClr val="FFFFFF"/>
                </a:solidFill>
                <a:effectLst/>
              </a:rPr>
              <a:t>RODA DE COVERSA </a:t>
            </a:r>
            <a:r>
              <a:rPr lang="pt-BR" sz="1600" dirty="0">
                <a:solidFill>
                  <a:srgbClr val="FFFFFF"/>
                </a:solidFill>
                <a:effectLst/>
              </a:rPr>
              <a:t>POR MES - COMISSAO ORGANIZA A 1ª, NO MES DE MARÇO COM SERGIO HADDAD E A DE SETEMBRO, DO ANIVERSARIO DE </a:t>
            </a:r>
            <a:r>
              <a:rPr lang="pt-BR" sz="1600" dirty="0" smtClean="0">
                <a:solidFill>
                  <a:srgbClr val="FFFFFF"/>
                </a:solidFill>
                <a:effectLst/>
              </a:rPr>
              <a:t>FREIRE</a:t>
            </a:r>
          </a:p>
          <a:p>
            <a:pPr algn="just"/>
            <a:endParaRPr lang="pt-BR" sz="1600" dirty="0">
              <a:solidFill>
                <a:srgbClr val="FFFFFF"/>
              </a:solidFill>
              <a:effectLst/>
            </a:endParaRPr>
          </a:p>
          <a:p>
            <a:pPr algn="just"/>
            <a:r>
              <a:rPr lang="pt-BR" sz="1600" dirty="0" smtClean="0">
                <a:solidFill>
                  <a:srgbClr val="FFFFFF"/>
                </a:solidFill>
                <a:effectLst/>
              </a:rPr>
              <a:t>ELABORAÇÃO DE UM </a:t>
            </a:r>
            <a:r>
              <a:rPr lang="pt-BR" sz="1600" dirty="0">
                <a:solidFill>
                  <a:srgbClr val="FFFFFF"/>
                </a:solidFill>
                <a:effectLst/>
              </a:rPr>
              <a:t>FORMULARIO PARA OS GRUPOS INTERESSADOS NO </a:t>
            </a:r>
            <a:r>
              <a:rPr lang="pt-BR" sz="1600" dirty="0" smtClean="0">
                <a:solidFill>
                  <a:srgbClr val="FFFFFF"/>
                </a:solidFill>
                <a:effectLst/>
              </a:rPr>
              <a:t>WEBNARIO </a:t>
            </a:r>
            <a:endParaRPr lang="pt-BR" sz="1600" dirty="0" smtClean="0">
              <a:solidFill>
                <a:srgbClr val="FFFFFF"/>
              </a:solidFill>
              <a:effectLst/>
            </a:endParaRPr>
          </a:p>
          <a:p>
            <a:pPr algn="just"/>
            <a:r>
              <a:rPr lang="mr-IN" sz="1600" dirty="0">
                <a:solidFill>
                  <a:srgbClr val="FFFFFF"/>
                </a:solidFill>
                <a:effectLst/>
              </a:rPr>
              <a:t>https://forms.gle/WJg7pU97M1NKbRef7</a:t>
            </a:r>
            <a:endParaRPr lang="pt-BR" sz="1600" dirty="0" smtClean="0">
              <a:solidFill>
                <a:srgbClr val="FFFFFF"/>
              </a:solidFill>
              <a:effectLst/>
            </a:endParaRPr>
          </a:p>
          <a:p>
            <a:pPr algn="just"/>
            <a:endParaRPr lang="pt-BR" sz="1600" dirty="0" smtClean="0">
              <a:solidFill>
                <a:srgbClr val="FFFFFF"/>
              </a:solidFill>
              <a:effectLst/>
            </a:endParaRPr>
          </a:p>
          <a:p>
            <a:pPr algn="just"/>
            <a:r>
              <a:rPr lang="pt-BR" sz="1600" dirty="0" smtClean="0">
                <a:solidFill>
                  <a:srgbClr val="FFFFFF"/>
                </a:solidFill>
                <a:effectLst/>
              </a:rPr>
              <a:t>ELABORAÇÃO DE  UM </a:t>
            </a:r>
            <a:r>
              <a:rPr lang="pt-BR" sz="1600" dirty="0">
                <a:solidFill>
                  <a:srgbClr val="FFFFFF"/>
                </a:solidFill>
                <a:effectLst/>
              </a:rPr>
              <a:t>FORMULARIO PARA QUE AS </a:t>
            </a:r>
            <a:r>
              <a:rPr lang="pt-BR" sz="1600" dirty="0" smtClean="0">
                <a:solidFill>
                  <a:srgbClr val="FFFFFF"/>
                </a:solidFill>
                <a:effectLst/>
              </a:rPr>
              <a:t>PESSOAS/GRUPOS  </a:t>
            </a:r>
            <a:r>
              <a:rPr lang="pt-BR" sz="1600" dirty="0">
                <a:solidFill>
                  <a:srgbClr val="FFFFFF"/>
                </a:solidFill>
                <a:effectLst/>
              </a:rPr>
              <a:t>DIVULGUEM SUAS AÇOES  SOBRE PAULO FEIRE </a:t>
            </a:r>
            <a:endParaRPr lang="pt-BR" sz="1600" dirty="0" smtClean="0">
              <a:solidFill>
                <a:srgbClr val="FFFFFF"/>
              </a:solidFill>
              <a:effectLst/>
            </a:endParaRPr>
          </a:p>
          <a:p>
            <a:pPr algn="just"/>
            <a:r>
              <a:rPr lang="mr-IN" sz="1600" b="1" dirty="0">
                <a:solidFill>
                  <a:srgbClr val="FFFFFF"/>
                </a:solidFill>
              </a:rPr>
              <a:t>https://forms.gle/StwJo1ajvzEedXMB6</a:t>
            </a:r>
            <a:endParaRPr lang="en-US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503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-877454"/>
            <a:ext cx="3959352" cy="2332182"/>
          </a:xfrm>
        </p:spPr>
        <p:txBody>
          <a:bodyPr/>
          <a:lstStyle/>
          <a:p>
            <a:r>
              <a:rPr lang="pt-BR" b="1" dirty="0">
                <a:effectLst/>
              </a:rPr>
              <a:t>DISCIPLINAS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en-US" dirty="0"/>
          </a:p>
        </p:txBody>
      </p:sp>
      <p:pic>
        <p:nvPicPr>
          <p:cNvPr id="8" name="Picture Placeholder 7" descr="PAULO FREIRE.jpe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>
          <a:xfrm>
            <a:off x="4864100" y="265113"/>
            <a:ext cx="3959225" cy="63277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454728"/>
            <a:ext cx="4572000" cy="540327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sz="2200" dirty="0" smtClean="0">
                <a:solidFill>
                  <a:srgbClr val="FFFFFF"/>
                </a:solidFill>
                <a:effectLst/>
              </a:rPr>
              <a:t>FORMAÇÃO </a:t>
            </a:r>
            <a:r>
              <a:rPr lang="pt-BR" sz="2200" dirty="0">
                <a:solidFill>
                  <a:srgbClr val="FFFFFF"/>
                </a:solidFill>
                <a:effectLst/>
              </a:rPr>
              <a:t>TRANSVERSAL: 2º </a:t>
            </a:r>
            <a:r>
              <a:rPr lang="pt-BR" sz="2200" dirty="0" smtClean="0">
                <a:solidFill>
                  <a:srgbClr val="FFFFFF"/>
                </a:solidFill>
                <a:effectLst/>
              </a:rPr>
              <a:t>SEMESTRE</a:t>
            </a:r>
          </a:p>
          <a:p>
            <a:pPr algn="just"/>
            <a:endParaRPr lang="pt-BR" sz="2200" dirty="0">
              <a:solidFill>
                <a:srgbClr val="FFFFFF"/>
              </a:solidFill>
              <a:effectLst/>
            </a:endParaRPr>
          </a:p>
          <a:p>
            <a:pPr algn="just"/>
            <a:r>
              <a:rPr lang="pt-BR" sz="2200" dirty="0">
                <a:solidFill>
                  <a:srgbClr val="FFFFFF"/>
                </a:solidFill>
                <a:effectLst/>
              </a:rPr>
              <a:t>OFERTA DE CURSOS </a:t>
            </a:r>
            <a:r>
              <a:rPr lang="pt-BR" sz="2200" dirty="0" smtClean="0">
                <a:solidFill>
                  <a:srgbClr val="FFFFFF"/>
                </a:solidFill>
                <a:effectLst/>
              </a:rPr>
              <a:t>DE EXTENSÃO A </a:t>
            </a:r>
            <a:r>
              <a:rPr lang="pt-BR" sz="2200" dirty="0">
                <a:solidFill>
                  <a:srgbClr val="FFFFFF"/>
                </a:solidFill>
                <a:effectLst/>
              </a:rPr>
              <a:t>PARTIR DOS </a:t>
            </a:r>
            <a:r>
              <a:rPr lang="pt-BR" sz="2200" dirty="0" smtClean="0">
                <a:solidFill>
                  <a:srgbClr val="FFFFFF"/>
                </a:solidFill>
                <a:effectLst/>
              </a:rPr>
              <a:t>GRUPOS</a:t>
            </a:r>
          </a:p>
          <a:p>
            <a:pPr algn="just"/>
            <a:endParaRPr lang="pt-BR" sz="2200" dirty="0">
              <a:solidFill>
                <a:srgbClr val="FFFFFF"/>
              </a:solidFill>
              <a:effectLst/>
            </a:endParaRPr>
          </a:p>
          <a:p>
            <a:pPr algn="just"/>
            <a:r>
              <a:rPr lang="pt-BR" sz="2200" dirty="0">
                <a:solidFill>
                  <a:srgbClr val="FFFFFF"/>
                </a:solidFill>
                <a:effectLst/>
              </a:rPr>
              <a:t>CARTA PARA OS DEPARTAMENTOS </a:t>
            </a:r>
            <a:r>
              <a:rPr lang="pt-BR" sz="2200" dirty="0" smtClean="0">
                <a:solidFill>
                  <a:srgbClr val="FFFFFF"/>
                </a:solidFill>
                <a:effectLst/>
              </a:rPr>
              <a:t>SUGERINDO QUE SEJAM OFERTADAS DISCIPLINAS SOBRE PAULO FREIRE</a:t>
            </a:r>
          </a:p>
          <a:p>
            <a:pPr algn="just"/>
            <a:endParaRPr lang="pt-BR" sz="2200" dirty="0" smtClean="0">
              <a:solidFill>
                <a:srgbClr val="FFFFFF"/>
              </a:solidFill>
              <a:effectLst/>
            </a:endParaRPr>
          </a:p>
          <a:p>
            <a:pPr algn="just"/>
            <a:r>
              <a:rPr lang="pt-BR" sz="2200" dirty="0" smtClean="0">
                <a:solidFill>
                  <a:srgbClr val="FFFFFF"/>
                </a:solidFill>
                <a:effectLst/>
              </a:rPr>
              <a:t>DISCIPLINAS NA PÓS GRADUAÇÃO SOBRE PAULO FREIRE</a:t>
            </a:r>
          </a:p>
          <a:p>
            <a:pPr algn="just"/>
            <a:endParaRPr lang="pt-BR" sz="2200" dirty="0" smtClean="0">
              <a:solidFill>
                <a:srgbClr val="FFFFFF"/>
              </a:solidFill>
              <a:effectLst/>
            </a:endParaRPr>
          </a:p>
          <a:p>
            <a:pPr algn="just"/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9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-646546"/>
            <a:ext cx="3959352" cy="2355273"/>
          </a:xfrm>
        </p:spPr>
        <p:txBody>
          <a:bodyPr/>
          <a:lstStyle/>
          <a:p>
            <a:pPr lvl="0"/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b="1" dirty="0" smtClean="0">
                <a:effectLst/>
              </a:rPr>
              <a:t>TERRITORIO </a:t>
            </a:r>
            <a:r>
              <a:rPr lang="pt-BR" b="1" dirty="0">
                <a:effectLst/>
              </a:rPr>
              <a:t>FREIRIANO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en-US" dirty="0"/>
          </a:p>
        </p:txBody>
      </p:sp>
      <p:pic>
        <p:nvPicPr>
          <p:cNvPr id="8" name="Picture Placeholder 7" descr="PAULO FREIRE.jpe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>
          <a:xfrm>
            <a:off x="4864100" y="265113"/>
            <a:ext cx="3959225" cy="63277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454728"/>
            <a:ext cx="4572000" cy="5403272"/>
          </a:xfrm>
        </p:spPr>
        <p:txBody>
          <a:bodyPr>
            <a:normAutofit/>
          </a:bodyPr>
          <a:lstStyle/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 smtClean="0">
                <a:solidFill>
                  <a:srgbClr val="FFFFFF"/>
                </a:solidFill>
                <a:effectLst/>
              </a:rPr>
              <a:t>ARTICULAÇÃO  </a:t>
            </a:r>
            <a:r>
              <a:rPr lang="pt-BR" sz="1800" dirty="0">
                <a:solidFill>
                  <a:srgbClr val="FFFFFF"/>
                </a:solidFill>
                <a:effectLst/>
              </a:rPr>
              <a:t>COM A  </a:t>
            </a:r>
            <a:r>
              <a:rPr lang="pt-BR" sz="1800" dirty="0" smtClean="0">
                <a:solidFill>
                  <a:srgbClr val="FFFFFF"/>
                </a:solidFill>
                <a:effectLst/>
              </a:rPr>
              <a:t>COMISSÃO  DO </a:t>
            </a:r>
            <a:r>
              <a:rPr lang="pt-BR" sz="1800" dirty="0">
                <a:solidFill>
                  <a:srgbClr val="FFFFFF"/>
                </a:solidFill>
                <a:effectLst/>
              </a:rPr>
              <a:t>TERRITORIO FREIRIANO  </a:t>
            </a:r>
            <a:r>
              <a:rPr lang="pt-BR" sz="1800" dirty="0" smtClean="0">
                <a:solidFill>
                  <a:srgbClr val="FFFFFF"/>
                </a:solidFill>
                <a:effectLst/>
              </a:rPr>
              <a:t>JÁ EXISTENTE NA FAE</a:t>
            </a:r>
          </a:p>
          <a:p>
            <a:pPr lvl="1"/>
            <a:endParaRPr lang="pt-BR" sz="1800" dirty="0">
              <a:solidFill>
                <a:srgbClr val="FFFFFF"/>
              </a:solidFill>
              <a:effectLst/>
            </a:endParaRPr>
          </a:p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 smtClean="0">
                <a:solidFill>
                  <a:srgbClr val="FFFFFF"/>
                </a:solidFill>
                <a:effectLst/>
              </a:rPr>
              <a:t>PODCASTS </a:t>
            </a:r>
            <a:r>
              <a:rPr lang="pt-BR" sz="1800" dirty="0">
                <a:solidFill>
                  <a:srgbClr val="FFFFFF"/>
                </a:solidFill>
                <a:effectLst/>
              </a:rPr>
              <a:t>SOBRE O TERRITORIO FREIRIANO </a:t>
            </a:r>
            <a:r>
              <a:rPr lang="pt-BR" sz="1800" dirty="0" smtClean="0">
                <a:solidFill>
                  <a:srgbClr val="FFFFFF"/>
                </a:solidFill>
                <a:effectLst/>
              </a:rPr>
              <a:t>:  HISTORIAS </a:t>
            </a:r>
            <a:r>
              <a:rPr lang="pt-BR" sz="1800" dirty="0">
                <a:solidFill>
                  <a:srgbClr val="FFFFFF"/>
                </a:solidFill>
                <a:effectLst/>
              </a:rPr>
              <a:t>E TESTEMUNHOS DA </a:t>
            </a:r>
            <a:r>
              <a:rPr lang="pt-BR" sz="1800" dirty="0" smtClean="0">
                <a:solidFill>
                  <a:srgbClr val="FFFFFF"/>
                </a:solidFill>
                <a:effectLst/>
              </a:rPr>
              <a:t>RELAÇÃO </a:t>
            </a:r>
            <a:r>
              <a:rPr lang="pt-BR" sz="1800" dirty="0">
                <a:solidFill>
                  <a:srgbClr val="FFFFFF"/>
                </a:solidFill>
                <a:effectLst/>
              </a:rPr>
              <a:t>COM O TERRITORIO 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164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1"/>
            <a:ext cx="3959352" cy="1269999"/>
          </a:xfrm>
        </p:spPr>
        <p:txBody>
          <a:bodyPr/>
          <a:lstStyle/>
          <a:p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b="1" dirty="0">
                <a:effectLst/>
              </a:rPr>
              <a:t/>
            </a:r>
            <a:br>
              <a:rPr lang="pt-BR" b="1" dirty="0">
                <a:effectLst/>
              </a:rPr>
            </a:br>
            <a:r>
              <a:rPr lang="pt-BR" b="1" dirty="0" smtClean="0">
                <a:effectLst/>
              </a:rPr>
              <a:t> 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b="1" dirty="0">
                <a:effectLst/>
              </a:rPr>
              <a:t>ATIVIDADES CULTURAIS</a:t>
            </a:r>
            <a:endParaRPr lang="en-US" dirty="0"/>
          </a:p>
        </p:txBody>
      </p:sp>
      <p:pic>
        <p:nvPicPr>
          <p:cNvPr id="8" name="Picture Placeholder 7" descr="PAULO FREIRE.jpe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>
          <a:xfrm>
            <a:off x="4864100" y="265113"/>
            <a:ext cx="3959225" cy="63277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454728"/>
            <a:ext cx="4572000" cy="5403272"/>
          </a:xfrm>
        </p:spPr>
        <p:txBody>
          <a:bodyPr>
            <a:normAutofit/>
          </a:bodyPr>
          <a:lstStyle/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>
                <a:solidFill>
                  <a:srgbClr val="FFFFFF"/>
                </a:solidFill>
                <a:effectLst/>
              </a:rPr>
              <a:t>SARAU: PAULO FREIRE ATRAVES DA ARTE - TALVEZ DOIS NESSE </a:t>
            </a:r>
            <a:r>
              <a:rPr lang="pt-BR" sz="1800" dirty="0" smtClean="0">
                <a:solidFill>
                  <a:srgbClr val="FFFFFF"/>
                </a:solidFill>
                <a:effectLst/>
              </a:rPr>
              <a:t>ANO  (</a:t>
            </a:r>
            <a:r>
              <a:rPr lang="pt-BR" sz="1800" dirty="0">
                <a:solidFill>
                  <a:srgbClr val="FFFFFF"/>
                </a:solidFill>
                <a:effectLst/>
              </a:rPr>
              <a:t>MAIO E OUTUBRO</a:t>
            </a:r>
            <a:r>
              <a:rPr lang="pt-BR" sz="1800" dirty="0" smtClean="0">
                <a:solidFill>
                  <a:srgbClr val="FFFFFF"/>
                </a:solidFill>
                <a:effectLst/>
              </a:rPr>
              <a:t>)</a:t>
            </a:r>
          </a:p>
          <a:p>
            <a:pPr lvl="1"/>
            <a:endParaRPr lang="pt-BR" sz="1800" dirty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 smtClean="0">
                <a:solidFill>
                  <a:srgbClr val="FFFFFF"/>
                </a:solidFill>
                <a:effectLst/>
              </a:rPr>
              <a:t>PILULAS </a:t>
            </a:r>
            <a:r>
              <a:rPr lang="pt-BR" sz="1800" dirty="0">
                <a:solidFill>
                  <a:srgbClr val="FFFFFF"/>
                </a:solidFill>
                <a:effectLst/>
              </a:rPr>
              <a:t>FREIRIANAS: PEQUENOS VIDEOS, PODCASTS, IMAGENS SOBRE PAULO FREIRE PARA DISPONIBILIZAR PARA PROFESSORES E ESTUDANTES UTILIZAREM</a:t>
            </a:r>
          </a:p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948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438727"/>
            <a:ext cx="3959352" cy="1270000"/>
          </a:xfrm>
        </p:spPr>
        <p:txBody>
          <a:bodyPr/>
          <a:lstStyle/>
          <a:p>
            <a:pPr lvl="0"/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b="1" dirty="0" smtClean="0">
                <a:effectLst/>
              </a:rPr>
              <a:t>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sz="2400" b="1" dirty="0">
                <a:effectLst/>
              </a:rPr>
              <a:t>CONEXAO COM A CIDADE/ BRASIL/ MUNDO</a:t>
            </a:r>
            <a:r>
              <a:rPr lang="pt-BR" sz="2400" dirty="0">
                <a:effectLst/>
              </a:rPr>
              <a:t/>
            </a:r>
            <a:br>
              <a:rPr lang="pt-BR" sz="2400" dirty="0">
                <a:effectLst/>
              </a:rPr>
            </a:br>
            <a:endParaRPr lang="en-US" sz="2400" dirty="0"/>
          </a:p>
        </p:txBody>
      </p:sp>
      <p:pic>
        <p:nvPicPr>
          <p:cNvPr id="8" name="Picture Placeholder 7" descr="PAULO FREIRE.jpe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>
          <a:xfrm>
            <a:off x="4864100" y="265113"/>
            <a:ext cx="3959225" cy="63277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454728"/>
            <a:ext cx="4572000" cy="5403272"/>
          </a:xfrm>
        </p:spPr>
        <p:txBody>
          <a:bodyPr>
            <a:normAutofit/>
          </a:bodyPr>
          <a:lstStyle/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 smtClean="0">
                <a:solidFill>
                  <a:srgbClr val="FFFFFF"/>
                </a:solidFill>
                <a:effectLst/>
              </a:rPr>
              <a:t>COLETIVO </a:t>
            </a:r>
            <a:r>
              <a:rPr lang="pt-BR" sz="1800" dirty="0">
                <a:solidFill>
                  <a:srgbClr val="FFFFFF"/>
                </a:solidFill>
                <a:effectLst/>
              </a:rPr>
              <a:t>PAULO FREIRE PARA PENSAR A AGENDA DA </a:t>
            </a:r>
            <a:r>
              <a:rPr lang="pt-BR" sz="1800" dirty="0" smtClean="0">
                <a:solidFill>
                  <a:srgbClr val="FFFFFF"/>
                </a:solidFill>
                <a:effectLst/>
              </a:rPr>
              <a:t>CIDADE.: FAE FAZ PARTE DO COLETIVO</a:t>
            </a:r>
          </a:p>
          <a:p>
            <a:pPr lvl="1"/>
            <a:endParaRPr lang="pt-BR" sz="1800" dirty="0">
              <a:solidFill>
                <a:srgbClr val="FFFFFF"/>
              </a:solidFill>
              <a:effectLst/>
            </a:endParaRPr>
          </a:p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 smtClean="0">
                <a:solidFill>
                  <a:srgbClr val="FFFFFF"/>
                </a:solidFill>
                <a:effectLst/>
              </a:rPr>
              <a:t>MAPEAR </a:t>
            </a:r>
            <a:r>
              <a:rPr lang="pt-BR" sz="1800" dirty="0">
                <a:solidFill>
                  <a:srgbClr val="FFFFFF"/>
                </a:solidFill>
                <a:effectLst/>
              </a:rPr>
              <a:t>EVENTOS E COLOCAR NO SITE E NO </a:t>
            </a:r>
            <a:r>
              <a:rPr lang="pt-BR" sz="1800" dirty="0" smtClean="0">
                <a:solidFill>
                  <a:srgbClr val="FFFFFF"/>
                </a:solidFill>
                <a:effectLst/>
              </a:rPr>
              <a:t>BOLETIM (EX. JORNADA FREIRIANA DA PB)</a:t>
            </a:r>
            <a:endParaRPr lang="pt-BR" sz="1800" dirty="0">
              <a:solidFill>
                <a:srgbClr val="FFFFFF"/>
              </a:solidFill>
              <a:effectLst/>
            </a:endParaRPr>
          </a:p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2110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438727"/>
            <a:ext cx="3959352" cy="1270000"/>
          </a:xfrm>
        </p:spPr>
        <p:txBody>
          <a:bodyPr/>
          <a:lstStyle/>
          <a:p>
            <a:pPr lvl="0"/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b="1" dirty="0" smtClean="0">
                <a:effectLst/>
              </a:rPr>
              <a:t>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b="1" dirty="0" smtClean="0">
                <a:effectLst/>
              </a:rPr>
              <a:t/>
            </a:r>
            <a:br>
              <a:rPr lang="pt-BR" b="1" dirty="0" smtClean="0">
                <a:effectLst/>
              </a:rPr>
            </a:br>
            <a:r>
              <a:rPr lang="pt-BR" b="1" dirty="0" smtClean="0">
                <a:effectLst/>
              </a:rPr>
              <a:t>PUBLICAÇÕES</a:t>
            </a:r>
            <a:r>
              <a:rPr lang="pt-BR" sz="2400" dirty="0">
                <a:effectLst/>
              </a:rPr>
              <a:t/>
            </a:r>
            <a:br>
              <a:rPr lang="pt-BR" sz="2400" dirty="0">
                <a:effectLst/>
              </a:rPr>
            </a:br>
            <a:endParaRPr lang="en-US" sz="2400" dirty="0"/>
          </a:p>
        </p:txBody>
      </p:sp>
      <p:pic>
        <p:nvPicPr>
          <p:cNvPr id="8" name="Picture Placeholder 7" descr="PAULO FREIRE.jpe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>
          <a:xfrm>
            <a:off x="4864100" y="265113"/>
            <a:ext cx="3959225" cy="63277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454728"/>
            <a:ext cx="4572000" cy="5403272"/>
          </a:xfrm>
        </p:spPr>
        <p:txBody>
          <a:bodyPr>
            <a:normAutofit/>
          </a:bodyPr>
          <a:lstStyle/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 smtClean="0">
                <a:solidFill>
                  <a:srgbClr val="FFFFFF"/>
                </a:solidFill>
                <a:effectLst/>
              </a:rPr>
              <a:t>ORGANIZAR COLETANEA /DOSSIÊ SOBRE CENTENÁRIO DE PAULO FREIRE</a:t>
            </a:r>
          </a:p>
          <a:p>
            <a:pPr lvl="1"/>
            <a:endParaRPr lang="pt-BR" sz="1800" dirty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 smtClean="0">
                <a:solidFill>
                  <a:srgbClr val="FFFFFF"/>
                </a:solidFill>
                <a:effectLst/>
              </a:rPr>
              <a:t>DIVULGAR PUBLICAÇÕES NO SITE </a:t>
            </a:r>
          </a:p>
          <a:p>
            <a:pPr lvl="1"/>
            <a:endParaRPr lang="pt-BR" sz="1800" dirty="0">
              <a:solidFill>
                <a:srgbClr val="FFFFFF"/>
              </a:solidFill>
              <a:effectLst/>
            </a:endParaRPr>
          </a:p>
          <a:p>
            <a:pPr lvl="1"/>
            <a:r>
              <a:rPr lang="pt-BR" sz="1800" dirty="0" smtClean="0">
                <a:solidFill>
                  <a:srgbClr val="FFFFFF"/>
                </a:solidFill>
                <a:effectLst/>
              </a:rPr>
              <a:t>INCENTIVAR A PRODUÇÃO DE ARTIGOS, TEXTOS, PESQUISAS SOBRE PAULO FREIRE</a:t>
            </a:r>
          </a:p>
          <a:p>
            <a:pPr lvl="1"/>
            <a:endParaRPr lang="pt-BR" sz="1800" dirty="0">
              <a:solidFill>
                <a:srgbClr val="FFFFFF"/>
              </a:solidFill>
              <a:effectLst/>
            </a:endParaRPr>
          </a:p>
          <a:p>
            <a:pPr lvl="1"/>
            <a:endParaRPr lang="pt-BR" sz="1800" dirty="0" smtClean="0">
              <a:solidFill>
                <a:srgbClr val="FFFFFF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1818" y="25630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47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41</TotalTime>
  <Words>315</Words>
  <Application>Microsoft Macintosh PowerPoint</Application>
  <PresentationFormat>On-screen Show (4:3)</PresentationFormat>
  <Paragraphs>68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Precedent</vt:lpstr>
      <vt:lpstr>CENTENÁRIO PAULO FREIRE</vt:lpstr>
      <vt:lpstr>IDENTIDADE/SITE </vt:lpstr>
      <vt:lpstr>WEBNARIO </vt:lpstr>
      <vt:lpstr>DISCIPLINAS </vt:lpstr>
      <vt:lpstr> TERRITORIO FREIRIANO </vt:lpstr>
      <vt:lpstr>     ATIVIDADES CULTURAIS</vt:lpstr>
      <vt:lpstr>       CONEXAO COM A CIDADE/ BRASIL/ MUNDO </vt:lpstr>
      <vt:lpstr>       PUBLICAÇÕES 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CENTENÁRIO PAULO FREIRE</dc:title>
  <dc:creator>Lucia .</dc:creator>
  <cp:lastModifiedBy>Lucia .</cp:lastModifiedBy>
  <cp:revision>7</cp:revision>
  <dcterms:created xsi:type="dcterms:W3CDTF">2021-02-22T13:36:31Z</dcterms:created>
  <dcterms:modified xsi:type="dcterms:W3CDTF">2021-02-22T14:21:37Z</dcterms:modified>
</cp:coreProperties>
</file>